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257" r:id="rId2"/>
    <p:sldId id="299" r:id="rId3"/>
    <p:sldId id="304" r:id="rId4"/>
    <p:sldId id="307" r:id="rId5"/>
    <p:sldId id="305" r:id="rId6"/>
    <p:sldId id="308" r:id="rId7"/>
  </p:sldIdLst>
  <p:sldSz cx="9906000" cy="6858000" type="A4"/>
  <p:notesSz cx="6735763" cy="98663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0">
          <p15:clr>
            <a:srgbClr val="A4A3A4"/>
          </p15:clr>
        </p15:guide>
        <p15:guide id="2" pos="59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99"/>
    <a:srgbClr val="E2D9B6"/>
    <a:srgbClr val="EAEAEA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9566" autoAdjust="0"/>
  </p:normalViewPr>
  <p:slideViewPr>
    <p:cSldViewPr>
      <p:cViewPr varScale="1">
        <p:scale>
          <a:sx n="82" d="100"/>
          <a:sy n="82" d="100"/>
        </p:scale>
        <p:origin x="-254" y="-82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52" y="9376068"/>
            <a:ext cx="2916019" cy="4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8" tIns="47316" rIns="94628" bIns="47316" numCol="1" anchor="b" anchorCtr="0" compatLnSpc="1">
            <a:prstTxWarp prst="textNoShape">
              <a:avLst/>
            </a:prstTxWarp>
          </a:bodyPr>
          <a:lstStyle>
            <a:lvl1pPr algn="r" defTabSz="946817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8" tIns="47316" rIns="94628" bIns="47316" numCol="1" anchor="ctr" anchorCtr="0" compatLnSpc="1">
            <a:prstTxWarp prst="textNoShape">
              <a:avLst/>
            </a:prstTxWarp>
          </a:bodyPr>
          <a:lstStyle>
            <a:lvl1pPr algn="l" defTabSz="94681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52" y="4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8" tIns="47316" rIns="94628" bIns="47316" numCol="1" anchor="ctr" anchorCtr="0" compatLnSpc="1">
            <a:prstTxWarp prst="textNoShape">
              <a:avLst/>
            </a:prstTxWarp>
          </a:bodyPr>
          <a:lstStyle>
            <a:lvl1pPr algn="r" defTabSz="94681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739775"/>
            <a:ext cx="534828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8" y="4686508"/>
            <a:ext cx="4937350" cy="44413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8" tIns="47316" rIns="94628" bIns="473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068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8" tIns="47316" rIns="94628" bIns="47316" numCol="1" anchor="b" anchorCtr="0" compatLnSpc="1">
            <a:prstTxWarp prst="textNoShape">
              <a:avLst/>
            </a:prstTxWarp>
          </a:bodyPr>
          <a:lstStyle>
            <a:lvl1pPr algn="l" defTabSz="94681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52" y="9376068"/>
            <a:ext cx="2916019" cy="4902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8" tIns="47316" rIns="94628" bIns="47316" numCol="1" anchor="b" anchorCtr="0" compatLnSpc="1">
            <a:prstTxWarp prst="textNoShape">
              <a:avLst/>
            </a:prstTxWarp>
          </a:bodyPr>
          <a:lstStyle>
            <a:lvl1pPr algn="r" defTabSz="94681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92760" y="5134039"/>
            <a:ext cx="6912767" cy="375677"/>
          </a:xfrm>
          <a:ln w="12700" cap="sq">
            <a:headEnd type="none" w="sm" len="sm"/>
            <a:tailEnd type="none" w="sm" len="sm"/>
          </a:ln>
        </p:spPr>
        <p:txBody>
          <a:bodyPr wrap="square" lIns="67245" rIns="67245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00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792760" y="3084681"/>
            <a:ext cx="6912767" cy="560343"/>
          </a:xfrm>
          <a:ln w="12700" cap="sq">
            <a:headEnd type="none" w="sm" len="sm"/>
            <a:tailEnd type="none" w="sm" len="sm"/>
          </a:ln>
        </p:spPr>
        <p:txBody>
          <a:bodyPr wrap="square" lIns="67245" tIns="33622" rIns="67245" bIns="33622" anchor="b">
            <a:spAutoFit/>
          </a:bodyPr>
          <a:lstStyle>
            <a:lvl1pPr algn="l">
              <a:defRPr sz="3200" b="1" i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2792760" y="2557264"/>
            <a:ext cx="7113240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l"/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pic>
        <p:nvPicPr>
          <p:cNvPr id="5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968470"/>
            <a:ext cx="26462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>
          <a:xfrm>
            <a:off x="2792760" y="2557264"/>
            <a:ext cx="7113240" cy="369332"/>
          </a:xfrm>
        </p:spPr>
        <p:txBody>
          <a:bodyPr anchor="ctr" anchorCtr="0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" name="Text Box 785"/>
          <p:cNvSpPr txBox="1">
            <a:spLocks noChangeArrowheads="1"/>
          </p:cNvSpPr>
          <p:nvPr userDrawn="1"/>
        </p:nvSpPr>
        <p:spPr bwMode="auto">
          <a:xfrm>
            <a:off x="8985448" y="195513"/>
            <a:ext cx="828675" cy="28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 dirty="0">
              <a:solidFill>
                <a:schemeClr val="bg2"/>
              </a:solidFill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1"/>
          </p:nvPr>
        </p:nvSpPr>
        <p:spPr>
          <a:xfrm>
            <a:off x="8985448" y="188913"/>
            <a:ext cx="828873" cy="290763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2798084" y="5707166"/>
            <a:ext cx="6912767" cy="3141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7261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平成明朝" pitchFamily="17" charset="-128"/>
              <a:buNone/>
              <a:tabLst>
                <a:tab pos="775291" algn="l"/>
              </a:tabLst>
              <a:defRPr kumimoji="1" sz="2400" b="0" i="0" baseline="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marL="533400" indent="-177800" algn="l" defTabSz="972616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ヒラギノ角ゴ ProN W3"/>
              <a:buChar char="▶"/>
              <a:tabLst>
                <a:tab pos="533400" algn="l"/>
              </a:tabLst>
              <a:defRPr kumimoji="1" sz="18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 marL="622300" indent="-8890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"/>
              <a:tabLst>
                <a:tab pos="622300" algn="l"/>
              </a:tabLst>
              <a:defRPr kumimoji="1" sz="15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 marL="923925" indent="-200025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u"/>
              <a:tabLst>
                <a:tab pos="924744" algn="l"/>
              </a:tabLst>
              <a:defRPr kumimoji="1" sz="13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 marL="990130" indent="0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990130" algn="l"/>
              </a:tabLst>
              <a:defRPr kumimoji="1" sz="1200" baseline="0">
                <a:solidFill>
                  <a:srgbClr val="46464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  <a:lvl6pPr marL="2322369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6pPr>
            <a:lvl7pPr marL="265864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7pPr>
            <a:lvl8pPr marL="2994910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8pPr>
            <a:lvl9pPr marL="3331181" indent="-242862" algn="l" defTabSz="972616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tabLst>
                <a:tab pos="775291" algn="l"/>
              </a:tabLst>
              <a:defRPr kumimoji="1">
                <a:solidFill>
                  <a:srgbClr val="336699"/>
                </a:solidFill>
                <a:latin typeface="+mn-lt"/>
                <a:ea typeface="ＤＦＧ平成ゴシック体W3" pitchFamily="50" charset="-128"/>
              </a:defRPr>
            </a:lvl9pPr>
          </a:lstStyle>
          <a:p>
            <a:pPr algn="r" latinLnBrk="0"/>
            <a:r>
              <a:rPr lang="ja-JP" altLang="en-US" sz="1600" kern="0" dirty="0" smtClean="0"/>
              <a:t>オープン＆ビッグデータ活用・地方創生推進機構</a:t>
            </a:r>
            <a:r>
              <a:rPr lang="ja-JP" altLang="en-US" sz="1600" kern="0" baseline="0" dirty="0" smtClean="0"/>
              <a:t> 事務局</a:t>
            </a:r>
            <a:endParaRPr lang="ja-JP" altLang="en-US" sz="1600" kern="0" dirty="0" smtClean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2792759" y="1772816"/>
            <a:ext cx="6912767" cy="4372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  <a:spAutoFit/>
          </a:bodyPr>
          <a:lstStyle>
            <a:lvl1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i="0" baseline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  <a:lvl2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2pPr>
            <a:lvl3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3pPr>
            <a:lvl4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4pPr>
            <a:lvl5pPr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Franklin Gothic Demi" pitchFamily="34" charset="0"/>
                <a:ea typeface="ＤＦＧ平成ゴシック体W7" pitchFamily="50" charset="-128"/>
              </a:defRPr>
            </a:lvl5pPr>
            <a:lvl6pPr marL="33627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6pPr>
            <a:lvl7pPr marL="672541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7pPr>
            <a:lvl8pPr marL="100881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8pPr>
            <a:lvl9pPr marL="1345082" algn="l" defTabSz="972616" rtl="0" eaLnBrk="1" fontAlgn="base" hangingPunct="1">
              <a:spcBef>
                <a:spcPct val="0"/>
              </a:spcBef>
              <a:spcAft>
                <a:spcPct val="0"/>
              </a:spcAft>
              <a:defRPr kumimoji="1" sz="3500">
                <a:solidFill>
                  <a:schemeClr val="tx1"/>
                </a:solidFill>
                <a:latin typeface="ＤＦＧ平成ゴシック体W7" pitchFamily="50" charset="-128"/>
                <a:ea typeface="ＤＦＧ平成ゴシック体W7" pitchFamily="50" charset="-128"/>
              </a:defRPr>
            </a:lvl9pPr>
          </a:lstStyle>
          <a:p>
            <a:pPr latinLnBrk="0"/>
            <a:r>
              <a:rPr lang="ja-JP" altLang="en-US" sz="2400" kern="0" dirty="0" smtClean="0"/>
              <a:t>オープン＆ビッグデータ活用・地方創生推進機構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1" cap="none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chemeClr val="accent2"/>
          </a:solidFill>
          <a:ln w="381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_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後の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pic>
        <p:nvPicPr>
          <p:cNvPr id="4" name="Picture 2" descr="本法人の設立が承認されました。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7" y="2492896"/>
            <a:ext cx="33323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オープン＆ビッグデータ活用・地方創生推進機構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906000" cy="0"/>
          </a:xfrm>
          <a:prstGeom prst="line">
            <a:avLst/>
          </a:prstGeom>
          <a:noFill/>
          <a:ln w="12700" cap="sq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/>
        </p:nvSpPr>
        <p:spPr bwMode="auto">
          <a:xfrm>
            <a:off x="252420" y="6638448"/>
            <a:ext cx="5837703" cy="221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7254" tIns="33627" rIns="67254" bIns="33627">
            <a:spAutoFit/>
          </a:bodyPr>
          <a:lstStyle/>
          <a:p>
            <a:pPr algn="l">
              <a:defRPr/>
            </a:pP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© 2016 Vitalizing Local Economy Organization by Open data &amp; Big data</a:t>
            </a:r>
            <a:r>
              <a:rPr lang="en-US" altLang="ja-JP" sz="1000" b="1" baseline="0" dirty="0" smtClean="0">
                <a:solidFill>
                  <a:srgbClr val="353535"/>
                </a:solidFill>
                <a:latin typeface="Arial" charset="0"/>
              </a:rPr>
              <a:t>.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353535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990600"/>
            <a:ext cx="9906000" cy="0"/>
          </a:xfrm>
          <a:prstGeom prst="line">
            <a:avLst/>
          </a:prstGeom>
          <a:noFill/>
          <a:ln w="1270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674" r:id="rId4"/>
    <p:sldLayoutId id="2147483689" r:id="rId5"/>
    <p:sldLayoutId id="2147483676" r:id="rId6"/>
    <p:sldLayoutId id="2147483677" r:id="rId7"/>
    <p:sldLayoutId id="2147483706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72616" rtl="0" eaLnBrk="1" fontAlgn="base" hangingPunct="1">
        <a:spcBef>
          <a:spcPct val="0"/>
        </a:spcBef>
        <a:spcAft>
          <a:spcPct val="0"/>
        </a:spcAft>
        <a:defRPr kumimoji="1" sz="2600" b="1" baseline="0">
          <a:solidFill>
            <a:schemeClr val="bg2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1" fontAlgn="base" hangingPunct="1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4520952" y="5301208"/>
            <a:ext cx="5184575" cy="375677"/>
          </a:xfrm>
        </p:spPr>
        <p:txBody>
          <a:bodyPr/>
          <a:lstStyle/>
          <a:p>
            <a:pPr algn="r"/>
            <a:r>
              <a:rPr lang="en-US" altLang="ja-JP" sz="2000" dirty="0" smtClean="0"/>
              <a:t>2017.01.12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>
          <a:xfrm>
            <a:off x="2792760" y="3012674"/>
            <a:ext cx="7021561" cy="1360562"/>
          </a:xfrm>
        </p:spPr>
        <p:txBody>
          <a:bodyPr anchor="t" anchorCtr="0"/>
          <a:lstStyle/>
          <a:p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政府や地方公共団体による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API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提供に関する検討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事項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z="1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（第</a:t>
            </a:r>
            <a:r>
              <a:rPr lang="en-US" altLang="ja-JP" sz="1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回技術委員会 資料</a:t>
            </a:r>
            <a:r>
              <a:rPr lang="en-US" altLang="ja-JP" sz="1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2-4</a:t>
            </a:r>
            <a:r>
              <a:rPr lang="ja-JP" altLang="en-US" sz="1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より抜粋）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1"/>
          </p:nvPr>
        </p:nvSpPr>
        <p:spPr/>
        <p:txBody>
          <a:bodyPr anchor="ctr" anchorCtr="0">
            <a:normAutofit/>
          </a:bodyPr>
          <a:lstStyle/>
          <a:p>
            <a:r>
              <a:rPr lang="ja-JP" altLang="en-US" dirty="0" smtClean="0"/>
              <a:t>参考資料</a:t>
            </a:r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pic>
        <p:nvPicPr>
          <p:cNvPr id="1026" name="Picture 2" descr="本法人の設立が承認されました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" y="1968470"/>
            <a:ext cx="26462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背景と目的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オープンデータの対象の拡大</a:t>
            </a:r>
          </a:p>
          <a:p>
            <a:pPr lvl="1"/>
            <a:r>
              <a:rPr kumimoji="1" lang="ja-JP" altLang="en-US" dirty="0" smtClean="0"/>
              <a:t>静的なデータの公開</a:t>
            </a:r>
          </a:p>
          <a:p>
            <a:pPr lvl="2"/>
            <a:r>
              <a:rPr kumimoji="1" lang="ja-JP" altLang="en-US" dirty="0" smtClean="0"/>
              <a:t>統計データ・文書データ等</a:t>
            </a:r>
          </a:p>
          <a:p>
            <a:pPr lvl="2"/>
            <a:r>
              <a:rPr kumimoji="1" lang="ja-JP" altLang="en-US" dirty="0" smtClean="0"/>
              <a:t>更新頻度は数ヶ月～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年程度</a:t>
            </a:r>
          </a:p>
          <a:p>
            <a:pPr lvl="2"/>
            <a:endParaRPr lang="ja-JP" altLang="en-US" dirty="0" smtClean="0"/>
          </a:p>
          <a:p>
            <a:pPr lvl="2"/>
            <a:endParaRPr lang="ja-JP" altLang="en-US" dirty="0"/>
          </a:p>
          <a:p>
            <a:pPr lvl="1"/>
            <a:r>
              <a:rPr kumimoji="1" lang="ja-JP" altLang="en-US" dirty="0" smtClean="0"/>
              <a:t>動的なデータの公開</a:t>
            </a:r>
          </a:p>
          <a:p>
            <a:pPr lvl="2"/>
            <a:r>
              <a:rPr kumimoji="1" lang="ja-JP" altLang="en-US" dirty="0" smtClean="0"/>
              <a:t>気象データ等</a:t>
            </a:r>
          </a:p>
          <a:p>
            <a:pPr lvl="2"/>
            <a:r>
              <a:rPr kumimoji="1" lang="ja-JP" altLang="en-US" dirty="0" smtClean="0"/>
              <a:t>更新頻度は数時間～数日</a:t>
            </a:r>
          </a:p>
          <a:p>
            <a:pPr lvl="1"/>
            <a:r>
              <a:rPr lang="ja-JP" altLang="en-US" dirty="0" smtClean="0"/>
              <a:t>地方公共団体が動的データを公開する事例も見られる</a:t>
            </a:r>
          </a:p>
          <a:p>
            <a:pPr lvl="1"/>
            <a:endParaRPr lang="ja-JP" altLang="en-US" dirty="0"/>
          </a:p>
          <a:p>
            <a:r>
              <a:rPr kumimoji="1" lang="ja-JP" altLang="en-US" dirty="0" smtClean="0"/>
              <a:t>政府や地方公共団体が動的なデータを整備・公開する際に</a:t>
            </a:r>
            <a:br>
              <a:rPr kumimoji="1" lang="ja-JP" altLang="en-US" dirty="0" smtClean="0"/>
            </a:br>
            <a:r>
              <a:rPr kumimoji="1" lang="ja-JP" altLang="en-US" dirty="0" smtClean="0"/>
              <a:t>参考となる技術情報をまとめたい</a:t>
            </a:r>
          </a:p>
          <a:p>
            <a:endParaRPr lang="ja-JP" altLang="en-US" dirty="0"/>
          </a:p>
          <a:p>
            <a:pPr lvl="2"/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5" name="下矢印 4"/>
          <p:cNvSpPr/>
          <p:nvPr/>
        </p:nvSpPr>
        <p:spPr bwMode="auto">
          <a:xfrm>
            <a:off x="1928664" y="2420888"/>
            <a:ext cx="792088" cy="576064"/>
          </a:xfrm>
          <a:prstGeom prst="down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4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地方公共団体が動的データを公開する事例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しずみ</a:t>
            </a:r>
            <a:r>
              <a:rPr kumimoji="1" lang="ja-JP" altLang="en-US" dirty="0" err="1" smtClean="0"/>
              <a:t>ち</a:t>
            </a:r>
            <a:r>
              <a:rPr kumimoji="1" lang="en-US" altLang="ja-JP" dirty="0" smtClean="0"/>
              <a:t>info. : </a:t>
            </a:r>
            <a:r>
              <a:rPr lang="ja-JP" altLang="en-US" dirty="0" smtClean="0"/>
              <a:t>静岡市が公開している道路の通行規制情報</a:t>
            </a:r>
          </a:p>
          <a:p>
            <a:pPr lvl="1"/>
            <a:r>
              <a:rPr lang="ja-JP" altLang="en-US" dirty="0" smtClean="0"/>
              <a:t>リアルタイム</a:t>
            </a:r>
            <a:r>
              <a:rPr lang="ja-JP" altLang="en-US" dirty="0"/>
              <a:t>な</a:t>
            </a:r>
            <a:r>
              <a:rPr lang="ja-JP" altLang="en-US" dirty="0" smtClean="0"/>
              <a:t>データ</a:t>
            </a:r>
          </a:p>
          <a:p>
            <a:pPr lvl="2"/>
            <a:r>
              <a:rPr lang="ja-JP" altLang="en-US" dirty="0" smtClean="0"/>
              <a:t>災害情報</a:t>
            </a:r>
            <a:endParaRPr lang="ja-JP" altLang="en-US" dirty="0"/>
          </a:p>
          <a:p>
            <a:pPr lvl="2"/>
            <a:r>
              <a:rPr lang="ja-JP" altLang="en-US" dirty="0" smtClean="0"/>
              <a:t>規制情報</a:t>
            </a:r>
          </a:p>
          <a:p>
            <a:pPr lvl="2"/>
            <a:r>
              <a:rPr lang="ja-JP" altLang="en-US" dirty="0" smtClean="0"/>
              <a:t>アンダーパス</a:t>
            </a:r>
            <a:r>
              <a:rPr lang="ja-JP" altLang="en-US" dirty="0"/>
              <a:t>冠⽔⽔</a:t>
            </a:r>
            <a:r>
              <a:rPr lang="ja-JP" altLang="en-US" dirty="0" smtClean="0"/>
              <a:t>位</a:t>
            </a:r>
          </a:p>
          <a:p>
            <a:pPr lvl="1"/>
            <a:r>
              <a:rPr lang="ja-JP" altLang="en-US" dirty="0" smtClean="0"/>
              <a:t>静的</a:t>
            </a:r>
            <a:r>
              <a:rPr lang="ja-JP" altLang="en-US" dirty="0"/>
              <a:t>な</a:t>
            </a:r>
            <a:r>
              <a:rPr lang="ja-JP" altLang="en-US" dirty="0" smtClean="0"/>
              <a:t>データ</a:t>
            </a:r>
          </a:p>
          <a:p>
            <a:pPr lvl="2"/>
            <a:r>
              <a:rPr lang="ja-JP" altLang="en-US" dirty="0" smtClean="0"/>
              <a:t>事前通⾏</a:t>
            </a:r>
            <a:r>
              <a:rPr lang="ja-JP" altLang="en-US" dirty="0"/>
              <a:t>規制</a:t>
            </a:r>
            <a:r>
              <a:rPr lang="ja-JP" altLang="en-US" dirty="0" smtClean="0"/>
              <a:t>区間</a:t>
            </a:r>
          </a:p>
          <a:p>
            <a:pPr lvl="2"/>
            <a:r>
              <a:rPr lang="ja-JP" altLang="en-US" dirty="0" smtClean="0"/>
              <a:t>静岡市</a:t>
            </a:r>
            <a:r>
              <a:rPr lang="ja-JP" altLang="en-US" dirty="0"/>
              <a:t>主要</a:t>
            </a:r>
            <a:r>
              <a:rPr lang="ja-JP" altLang="en-US" dirty="0" smtClean="0"/>
              <a:t>道路</a:t>
            </a:r>
          </a:p>
          <a:p>
            <a:pPr lvl="2"/>
            <a:r>
              <a:rPr lang="ja-JP" altLang="en-US" dirty="0" smtClean="0"/>
              <a:t>道路網図基盤</a:t>
            </a:r>
          </a:p>
          <a:p>
            <a:pPr lvl="2"/>
            <a:r>
              <a:rPr lang="ja-JP" altLang="en-US" dirty="0" smtClean="0"/>
              <a:t>道路</a:t>
            </a:r>
            <a:r>
              <a:rPr lang="ja-JP" altLang="en-US" dirty="0"/>
              <a:t>反射鏡</a:t>
            </a:r>
            <a:r>
              <a:rPr lang="ja-JP" altLang="en-US" dirty="0" smtClean="0"/>
              <a:t>台帳</a:t>
            </a:r>
          </a:p>
          <a:p>
            <a:pPr lvl="2"/>
            <a:r>
              <a:rPr lang="ja-JP" altLang="en-US" dirty="0" smtClean="0"/>
              <a:t>橋梁台帳</a:t>
            </a:r>
          </a:p>
          <a:p>
            <a:pPr lvl="2"/>
            <a:r>
              <a:rPr lang="ja-JP" altLang="en-US" dirty="0" smtClean="0"/>
              <a:t>トンネル台帳</a:t>
            </a:r>
          </a:p>
          <a:p>
            <a:pPr lvl="2"/>
            <a:r>
              <a:rPr lang="ja-JP" altLang="en-US" dirty="0" smtClean="0"/>
              <a:t>道路照明</a:t>
            </a:r>
            <a:r>
              <a:rPr lang="ja-JP" altLang="en-US" dirty="0"/>
              <a:t>灯</a:t>
            </a:r>
            <a:r>
              <a:rPr lang="ja-JP" altLang="en-US" dirty="0" smtClean="0"/>
              <a:t>台帳</a:t>
            </a:r>
          </a:p>
          <a:p>
            <a:pPr lvl="2"/>
            <a:r>
              <a:rPr lang="ja-JP" altLang="en-US" dirty="0" smtClean="0"/>
              <a:t>道路</a:t>
            </a:r>
            <a:r>
              <a:rPr lang="ja-JP" altLang="en-US" dirty="0"/>
              <a:t>照明灯</a:t>
            </a:r>
            <a:r>
              <a:rPr lang="ja-JP" altLang="en-US" dirty="0" smtClean="0"/>
              <a:t>台帳</a:t>
            </a:r>
          </a:p>
          <a:p>
            <a:pPr lvl="2"/>
            <a:r>
              <a:rPr lang="ja-JP" altLang="en-US" dirty="0" smtClean="0"/>
              <a:t>横断</a:t>
            </a:r>
            <a:r>
              <a:rPr lang="ja-JP" altLang="en-US" dirty="0"/>
              <a:t>歩道橋台帳を公開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929" y="1644795"/>
            <a:ext cx="6210860" cy="47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7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しずみ</a:t>
            </a:r>
            <a:r>
              <a:rPr kumimoji="1" lang="ja-JP" altLang="en-US" dirty="0" err="1" smtClean="0">
                <a:latin typeface="+mj-ea"/>
                <a:ea typeface="+mj-ea"/>
              </a:rPr>
              <a:t>ち</a:t>
            </a:r>
            <a:r>
              <a:rPr kumimoji="1" lang="en-US" altLang="ja-JP" dirty="0" smtClean="0">
                <a:latin typeface="+mj-ea"/>
                <a:ea typeface="+mj-ea"/>
              </a:rPr>
              <a:t>info.</a:t>
            </a:r>
            <a:r>
              <a:rPr kumimoji="1" lang="ja-JP" altLang="en-US" dirty="0" smtClean="0">
                <a:latin typeface="+mj-ea"/>
                <a:ea typeface="+mj-ea"/>
              </a:rPr>
              <a:t>が</a:t>
            </a:r>
            <a:r>
              <a:rPr kumimoji="1" lang="ja-JP" altLang="en-US" dirty="0" smtClean="0">
                <a:latin typeface="+mj-ea"/>
                <a:ea typeface="+mj-ea"/>
              </a:rPr>
              <a:t>公開する</a:t>
            </a:r>
            <a:r>
              <a:rPr kumimoji="1" lang="en-US" altLang="ja-JP" dirty="0" smtClean="0">
                <a:latin typeface="+mj-ea"/>
                <a:ea typeface="+mj-ea"/>
              </a:rPr>
              <a:t>API</a:t>
            </a:r>
            <a:r>
              <a:rPr kumimoji="1" lang="ja-JP" altLang="en-US" dirty="0" smtClean="0">
                <a:latin typeface="+mj-ea"/>
                <a:ea typeface="+mj-ea"/>
              </a:rPr>
              <a:t>利用方法に関する資料 </a:t>
            </a:r>
            <a:r>
              <a:rPr kumimoji="1" lang="en-US" altLang="ja-JP" dirty="0" smtClean="0">
                <a:latin typeface="+mj-ea"/>
                <a:ea typeface="+mj-ea"/>
              </a:rPr>
              <a:t>(1/3)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052736"/>
            <a:ext cx="4104456" cy="52356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96616" y="6302502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API</a:t>
            </a:r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リファレンス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1036099"/>
            <a:ext cx="3240360" cy="542029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329264" y="628837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利用ガイド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9916" y="652626"/>
            <a:ext cx="400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静岡市 オープンデータ</a:t>
            </a:r>
            <a:r>
              <a:rPr kumimoji="1" lang="ja-JP" altLang="en-US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提供方式用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wiki</a:t>
            </a:r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 による</a:t>
            </a:r>
          </a:p>
          <a:p>
            <a:pPr algn="r"/>
            <a:r>
              <a:rPr kumimoji="1" lang="en-US" altLang="ja-JP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http://opendata-api-wiki-dot-shizuokashi-road.appspot.com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/</a:t>
            </a:r>
            <a:endParaRPr kumimoji="1" lang="ja-JP" altLang="en-US" sz="1000" dirty="0" smtClean="0">
              <a:solidFill>
                <a:schemeClr val="bg2"/>
              </a:solidFill>
              <a:latin typeface="+mn-ea"/>
              <a:ea typeface="+mn-ea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235950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しずみ</a:t>
            </a:r>
            <a:r>
              <a:rPr kumimoji="1" lang="ja-JP" altLang="en-US" dirty="0" err="1" smtClean="0">
                <a:latin typeface="+mj-ea"/>
                <a:ea typeface="+mj-ea"/>
              </a:rPr>
              <a:t>ち</a:t>
            </a:r>
            <a:r>
              <a:rPr kumimoji="1" lang="en-US" altLang="ja-JP" dirty="0" smtClean="0">
                <a:latin typeface="+mj-ea"/>
                <a:ea typeface="+mj-ea"/>
              </a:rPr>
              <a:t>info.</a:t>
            </a:r>
            <a:r>
              <a:rPr kumimoji="1" lang="ja-JP" altLang="en-US" dirty="0" smtClean="0">
                <a:latin typeface="+mj-ea"/>
                <a:ea typeface="+mj-ea"/>
              </a:rPr>
              <a:t>が</a:t>
            </a:r>
            <a:r>
              <a:rPr kumimoji="1" lang="ja-JP" altLang="en-US" dirty="0" smtClean="0">
                <a:latin typeface="+mj-ea"/>
                <a:ea typeface="+mj-ea"/>
              </a:rPr>
              <a:t>公開する</a:t>
            </a:r>
            <a:r>
              <a:rPr lang="en-US" altLang="ja-JP" dirty="0">
                <a:latin typeface="+mj-ea"/>
              </a:rPr>
              <a:t>API</a:t>
            </a:r>
            <a:r>
              <a:rPr lang="ja-JP" altLang="en-US" dirty="0">
                <a:latin typeface="+mj-ea"/>
              </a:rPr>
              <a:t>利用方法に関する</a:t>
            </a:r>
            <a:r>
              <a:rPr kumimoji="1" lang="ja-JP" altLang="en-US" dirty="0" smtClean="0">
                <a:latin typeface="+mj-ea"/>
                <a:ea typeface="+mj-ea"/>
              </a:rPr>
              <a:t>資料 </a:t>
            </a:r>
            <a:r>
              <a:rPr kumimoji="1" lang="en-US" altLang="ja-JP" dirty="0" smtClean="0">
                <a:latin typeface="+mj-ea"/>
                <a:ea typeface="+mj-ea"/>
              </a:rPr>
              <a:t>(2/3)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0" y="1759192"/>
            <a:ext cx="4104456" cy="337545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24094" y="513464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データ仕様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" y="1988840"/>
            <a:ext cx="4908249" cy="309634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061866" y="510982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データ一覧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19916" y="652626"/>
            <a:ext cx="400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静岡市 オープンデータ</a:t>
            </a:r>
            <a:r>
              <a:rPr kumimoji="1" lang="ja-JP" altLang="en-US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提供方式用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wiki</a:t>
            </a:r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 による</a:t>
            </a:r>
          </a:p>
          <a:p>
            <a:pPr algn="r"/>
            <a:r>
              <a:rPr kumimoji="1" lang="en-US" altLang="ja-JP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http://opendata-api-wiki-dot-shizuokashi-road.appspot.com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/</a:t>
            </a:r>
            <a:endParaRPr kumimoji="1" lang="ja-JP" altLang="en-US" sz="1000" dirty="0" smtClean="0">
              <a:solidFill>
                <a:schemeClr val="bg2"/>
              </a:solidFill>
              <a:latin typeface="+mn-ea"/>
              <a:ea typeface="+mn-ea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205369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  <a:ea typeface="+mj-ea"/>
              </a:rPr>
              <a:t>しずみ</a:t>
            </a:r>
            <a:r>
              <a:rPr kumimoji="1" lang="ja-JP" altLang="en-US" dirty="0" err="1" smtClean="0">
                <a:latin typeface="+mj-ea"/>
                <a:ea typeface="+mj-ea"/>
              </a:rPr>
              <a:t>ち</a:t>
            </a:r>
            <a:r>
              <a:rPr kumimoji="1" lang="en-US" altLang="ja-JP" dirty="0" smtClean="0">
                <a:latin typeface="+mj-ea"/>
                <a:ea typeface="+mj-ea"/>
              </a:rPr>
              <a:t>info.</a:t>
            </a:r>
            <a:r>
              <a:rPr kumimoji="1" lang="ja-JP" altLang="en-US" dirty="0" smtClean="0">
                <a:latin typeface="+mj-ea"/>
                <a:ea typeface="+mj-ea"/>
              </a:rPr>
              <a:t>が</a:t>
            </a:r>
            <a:r>
              <a:rPr kumimoji="1" lang="ja-JP" altLang="en-US" dirty="0" smtClean="0">
                <a:latin typeface="+mj-ea"/>
                <a:ea typeface="+mj-ea"/>
              </a:rPr>
              <a:t>公開する</a:t>
            </a:r>
            <a:r>
              <a:rPr lang="en-US" altLang="ja-JP" dirty="0">
                <a:latin typeface="+mj-ea"/>
              </a:rPr>
              <a:t>API</a:t>
            </a:r>
            <a:r>
              <a:rPr lang="ja-JP" altLang="en-US" dirty="0">
                <a:latin typeface="+mj-ea"/>
              </a:rPr>
              <a:t>利用方法に関する</a:t>
            </a:r>
            <a:r>
              <a:rPr kumimoji="1" lang="ja-JP" altLang="en-US" dirty="0" smtClean="0">
                <a:latin typeface="+mj-ea"/>
                <a:ea typeface="+mj-ea"/>
              </a:rPr>
              <a:t>資料 </a:t>
            </a:r>
            <a:r>
              <a:rPr kumimoji="1" lang="en-US" altLang="ja-JP" dirty="0" smtClean="0">
                <a:latin typeface="+mj-ea"/>
                <a:ea typeface="+mj-ea"/>
              </a:rPr>
              <a:t>(3/3)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277" y="1052736"/>
            <a:ext cx="5136710" cy="30963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05385" y="413875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サンプルプログラム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811" y="4486631"/>
            <a:ext cx="4012791" cy="177862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77136" y="615918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認証キー発行ページ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4" y="1137274"/>
            <a:ext cx="4317803" cy="517580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629417" y="616203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サンプルアプリ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9916" y="652626"/>
            <a:ext cx="400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静岡市 オープンデータ</a:t>
            </a:r>
            <a:r>
              <a:rPr kumimoji="1" lang="ja-JP" altLang="en-US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提供方式用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wiki</a:t>
            </a:r>
            <a:r>
              <a:rPr kumimoji="1" lang="ja-JP" altLang="en-US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 による</a:t>
            </a:r>
          </a:p>
          <a:p>
            <a:pPr algn="r"/>
            <a:r>
              <a:rPr kumimoji="1" lang="en-US" altLang="ja-JP" sz="1000" dirty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http://opendata-api-wiki-dot-shizuokashi-road.appspot.com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+mn-ea"/>
                <a:ea typeface="+mn-ea"/>
                <a:cs typeface="ヒラギノ角ゴ ProN W6"/>
              </a:rPr>
              <a:t>/</a:t>
            </a:r>
            <a:endParaRPr kumimoji="1" lang="ja-JP" altLang="en-US" sz="1000" dirty="0" smtClean="0">
              <a:solidFill>
                <a:schemeClr val="bg2"/>
              </a:solidFill>
              <a:latin typeface="+mn-ea"/>
              <a:ea typeface="+mn-ea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3833220150"/>
      </p:ext>
    </p:extLst>
  </p:cSld>
  <p:clrMapOvr>
    <a:masterClrMapping/>
  </p:clrMapOvr>
</p:sld>
</file>

<file path=ppt/theme/theme1.xml><?xml version="1.0" encoding="utf-8"?>
<a:theme xmlns:a="http://schemas.openxmlformats.org/drawingml/2006/main" name="VLEDパワポ基本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Helvetica Neue Medium"/>
        <a:ea typeface="メイリオ"/>
        <a:cs typeface="ＤＦＧ平成ゴシック体W7"/>
      </a:majorFont>
      <a:minorFont>
        <a:latin typeface="Arial"/>
        <a:ea typeface="メイリオ"/>
        <a:cs typeface="ＤＦＧ平成ゴシック体W7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プレゼンテーション1" id="{9B8CA500-AB32-4A3C-B93E-CD492E224271}" vid="{D4CAFFFE-67A0-4DF2-B2F2-6BD9ABF8F007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VLED</Template>
  <TotalTime>0</TotalTime>
  <Words>255</Words>
  <Application>Microsoft Office PowerPoint</Application>
  <PresentationFormat>A4 210 x 297 mm</PresentationFormat>
  <Paragraphs>53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VLEDパワポ基本テンプレート</vt:lpstr>
      <vt:lpstr>政府や地方公共団体によるAPI提供に関する検討事項 （第2回技術委員会 資料2-4より抜粋）</vt:lpstr>
      <vt:lpstr>背景と目的</vt:lpstr>
      <vt:lpstr>地方公共団体が動的データを公開する事例</vt:lpstr>
      <vt:lpstr>しずみちinfo.が公開するAPI利用方法に関する資料 (1/3)</vt:lpstr>
      <vt:lpstr>しずみちinfo.が公開するAPI利用方法に関する資料 (2/3)</vt:lpstr>
      <vt:lpstr>しずみちinfo.が公開するAPI利用方法に関する資料 (3/3)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2015-02-01T00:57:09Z</dcterms:created>
  <dcterms:modified xsi:type="dcterms:W3CDTF">2017-01-19T06:56:32Z</dcterms:modified>
</cp:coreProperties>
</file>